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0F6E6E"/>
                </a:solidFill>
              </a:defRPr>
            </a:pPr>
            <a:r>
              <a:t>الخطة التشغيلية لعام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19456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8AA624"/>
                </a:solidFill>
              </a:defRPr>
            </a:pPr>
            <a:r>
              <a:t>جمعية التنمية الاجتماعية بالطراق</a:t>
            </a:r>
          </a:p>
        </p:txBody>
      </p:sp>
      <p:pic>
        <p:nvPicPr>
          <p:cNvPr id="4" name="Picture 3" descr="09F20624-C906-4A04-8E3F-295239BD230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520" y="2743200"/>
            <a:ext cx="1828800" cy="10290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0F6E6E"/>
                </a:solidFill>
              </a:defRPr>
            </a:pPr>
            <a:r>
              <a:t>الأهداف التشغيلية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48640" y="914400"/>
            <a:ext cx="3474720" cy="822960"/>
          </a:xfrm>
          <a:prstGeom prst="roundRect">
            <a:avLst/>
          </a:prstGeom>
          <a:solidFill>
            <a:srgbClr val="0F6E6E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تعزيز التماسك المجتمعي</a:t>
            </a:r>
            <a:br/>
            <a:r>
              <a:t>برنامج مجتمعي أفضل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914400"/>
            <a:ext cx="3474720" cy="822960"/>
          </a:xfrm>
          <a:prstGeom prst="roundRect">
            <a:avLst/>
          </a:prstGeom>
          <a:solidFill>
            <a:srgbClr val="8AA624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تمكين الأسر المنتجة</a:t>
            </a:r>
            <a:br/>
            <a:r>
              <a:t>برنامج الأسر المنتجة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011680"/>
            <a:ext cx="3474720" cy="822960"/>
          </a:xfrm>
          <a:prstGeom prst="roundRect">
            <a:avLst/>
          </a:prstGeom>
          <a:solidFill>
            <a:srgbClr val="0F6E6E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رفع الوعي المالي</a:t>
            </a:r>
            <a:br/>
            <a:r>
              <a:t>برنامج وعي مالي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0" y="2011680"/>
            <a:ext cx="3474720" cy="822960"/>
          </a:xfrm>
          <a:prstGeom prst="roundRect">
            <a:avLst/>
          </a:prstGeom>
          <a:solidFill>
            <a:srgbClr val="8AA624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الحد من الظواهر السلبية</a:t>
            </a:r>
            <a:br/>
            <a:r>
              <a:t>معًا ضد الظواهر السلبية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3108960"/>
            <a:ext cx="3474720" cy="822960"/>
          </a:xfrm>
          <a:prstGeom prst="roundRect">
            <a:avLst/>
          </a:prstGeom>
          <a:solidFill>
            <a:srgbClr val="0F6E6E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اكتشاف المواهب</a:t>
            </a:r>
            <a:br/>
            <a:r>
              <a:t>اكتشف موهبتك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0F6E6E"/>
                </a:solidFill>
              </a:defRPr>
            </a:pPr>
            <a:r>
              <a:t>مؤشرات الأداء المستهدفة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31520" y="1188720"/>
          <a:ext cx="73152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المؤشر</a:t>
                      </a:r>
                    </a:p>
                  </a:txBody>
                  <a:tcPr>
                    <a:solidFill>
                      <a:srgbClr val="0F6E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المستهدف</a:t>
                      </a:r>
                    </a:p>
                  </a:txBody>
                  <a:tcPr>
                    <a:solidFill>
                      <a:srgbClr val="0F6E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البرنامج</a:t>
                      </a:r>
                    </a:p>
                  </a:txBody>
                  <a:tcPr>
                    <a:solidFill>
                      <a:srgbClr val="0F6E6E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عدد المبادرات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مجتمعي أفضل</a:t>
                      </a: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عدد الأسر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الأسر المنتجة</a:t>
                      </a: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عدد البرامج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وعي مالي</a:t>
                      </a: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عدد الحملات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الظواهر السلبية</a:t>
                      </a: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عدد المشاركين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اكتشف موهبتك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0F6E6E"/>
                </a:solidFill>
              </a:defRPr>
            </a:pPr>
            <a:r>
              <a:t>معًا نصنع تنمية مستدامة لمجتمعنا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